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4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5.xml" ContentType="application/vnd.openxmlformats-officedocument.presentationml.notesSlide+xml"/>
  <Override PartName="/ppt/tags/tag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48"/>
  </p:notesMasterIdLst>
  <p:handoutMasterIdLst>
    <p:handoutMasterId r:id="rId49"/>
  </p:handoutMasterIdLst>
  <p:sldIdLst>
    <p:sldId id="269" r:id="rId2"/>
    <p:sldId id="278" r:id="rId3"/>
    <p:sldId id="290" r:id="rId4"/>
    <p:sldId id="295" r:id="rId5"/>
    <p:sldId id="279" r:id="rId6"/>
    <p:sldId id="286" r:id="rId7"/>
    <p:sldId id="287" r:id="rId8"/>
    <p:sldId id="289" r:id="rId9"/>
    <p:sldId id="293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21" r:id="rId23"/>
    <p:sldId id="324" r:id="rId24"/>
    <p:sldId id="309" r:id="rId25"/>
    <p:sldId id="310" r:id="rId26"/>
    <p:sldId id="311" r:id="rId27"/>
    <p:sldId id="322" r:id="rId28"/>
    <p:sldId id="323" r:id="rId29"/>
    <p:sldId id="317" r:id="rId30"/>
    <p:sldId id="318" r:id="rId31"/>
    <p:sldId id="319" r:id="rId32"/>
    <p:sldId id="320" r:id="rId33"/>
    <p:sldId id="280" r:id="rId34"/>
    <p:sldId id="312" r:id="rId35"/>
    <p:sldId id="313" r:id="rId36"/>
    <p:sldId id="325" r:id="rId37"/>
    <p:sldId id="314" r:id="rId38"/>
    <p:sldId id="315" r:id="rId39"/>
    <p:sldId id="316" r:id="rId40"/>
    <p:sldId id="291" r:id="rId41"/>
    <p:sldId id="282" r:id="rId42"/>
    <p:sldId id="284" r:id="rId43"/>
    <p:sldId id="285" r:id="rId44"/>
    <p:sldId id="288" r:id="rId45"/>
    <p:sldId id="281" r:id="rId46"/>
    <p:sldId id="296" r:id="rId47"/>
  </p:sldIdLst>
  <p:sldSz cx="9144000" cy="6858000" type="screen4x3"/>
  <p:notesSz cx="69469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66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CCCC00"/>
    <a:srgbClr val="00CC66"/>
    <a:srgbClr val="FF0066"/>
    <a:srgbClr val="0066CC"/>
    <a:srgbClr val="FFCC00"/>
    <a:srgbClr val="00008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4788" autoAdjust="0"/>
    <p:restoredTop sz="94737" autoAdjust="0"/>
  </p:normalViewPr>
  <p:slideViewPr>
    <p:cSldViewPr>
      <p:cViewPr varScale="1">
        <p:scale>
          <a:sx n="71" d="100"/>
          <a:sy n="71" d="100"/>
        </p:scale>
        <p:origin x="179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282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r>
              <a:rPr lang="en-US" smtClean="0"/>
              <a:t>Monthly Memos and Advocacy</a:t>
            </a:r>
            <a:endParaRPr 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000" y="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6D2497A7-3E64-4DCA-9564-D1A61A5F0EFF}" type="datetime1">
              <a:rPr lang="en-US" smtClean="0"/>
              <a:t>3/16/2017</a:t>
            </a:fld>
            <a:endParaRPr lang="en-US" dirty="0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015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r>
              <a:rPr lang="en-US" smtClean="0"/>
              <a:t>© 2017 Kimberly Rose</a:t>
            </a:r>
            <a:endParaRPr lang="en-US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000" y="882015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0B5BA215-B894-448E-942F-2B0D8854AAD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435613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321" tIns="0" rIns="19321" bIns="0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/>
            </a:lvl1pPr>
          </a:lstStyle>
          <a:p>
            <a:r>
              <a:rPr lang="en-US" smtClean="0"/>
              <a:t>Monthly Memos and Advocacy</a:t>
            </a:r>
            <a:endParaRPr lang="en-US" dirty="0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52525" y="696913"/>
            <a:ext cx="4641850" cy="34813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3" y="4410075"/>
            <a:ext cx="5095875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82" tIns="46692" rIns="93382" bIns="46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321" tIns="0" rIns="19321" bIns="0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/>
            </a:lvl1pPr>
          </a:lstStyle>
          <a:p>
            <a:r>
              <a:rPr lang="en-US" smtClean="0"/>
              <a:t>© 2017 Kimberly Rose</a:t>
            </a:r>
            <a:endParaRPr lang="en-US" dirty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820150"/>
            <a:ext cx="3009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321" tIns="0" rIns="19321" bIns="0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/>
            </a:lvl1pPr>
          </a:lstStyle>
          <a:p>
            <a:fld id="{CA8015C4-648A-4F65-ABDB-C1085C22397C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"/>
          </p:nvPr>
        </p:nvSpPr>
        <p:spPr>
          <a:xfrm>
            <a:off x="3935413" y="0"/>
            <a:ext cx="30099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61948-190B-4852-BB79-6D37B63A4792}" type="datetime1">
              <a:rPr lang="en-US" smtClean="0"/>
              <a:t>3/16/2017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9361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Kimberly Rose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Monthly Memos and Advocacy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A8015C4-648A-4F65-ABDB-C1085C22397C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fld id="{65AE0CA5-DE49-47E1-A17A-AF58A1E9E330}" type="datetime1">
              <a:rPr lang="en-US" smtClean="0"/>
              <a:t>3/16/2017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79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Kimberly Rose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Monthly Memos and Advocacy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A8015C4-648A-4F65-ABDB-C1085C22397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fld id="{EE59B32E-0F57-4D8B-A3BB-31BE18AE6B11}" type="datetime1">
              <a:rPr lang="en-US" smtClean="0"/>
              <a:t>3/16/2017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61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2017 Kimberly Rose</a:t>
            </a:r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 smtClean="0"/>
              <a:t>Monthly Memos and Advocacy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A8015C4-648A-4F65-ABDB-C1085C22397C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4"/>
          </p:nvPr>
        </p:nvSpPr>
        <p:spPr/>
        <p:txBody>
          <a:bodyPr/>
          <a:lstStyle/>
          <a:p>
            <a:fld id="{ACB1ED73-35C3-4AE4-AB6F-036A7B394837}" type="datetime1">
              <a:rPr lang="en-US" smtClean="0"/>
              <a:t>3/16/2017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904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lnSpc>
                <a:spcPct val="90000"/>
              </a:lnSpc>
            </a:pP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2017 Kimberly Rose</a:t>
            </a:r>
            <a:endParaRPr lang="en-US" dirty="0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Monthly Memos and Advocacy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15C4-648A-4F65-ABDB-C1085C22397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5C2A68ED-D709-4C04-B9A9-B4BB3DCE7311}" type="datetime1">
              <a:rPr lang="en-US" smtClean="0"/>
              <a:t>3/16/2017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848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© 2017 Kimberly Rose</a:t>
            </a:r>
            <a:endParaRPr lang="en-US" dirty="0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Monthly Memos and Advocacy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015C4-648A-4F65-ABDB-C1085C22397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fld id="{F5D419A7-D315-4943-9BBC-7F72DCCCFF2F}" type="datetime1">
              <a:rPr lang="en-US" smtClean="0"/>
              <a:t>3/16/2017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53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Kimberly Rose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Kimberly Rose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D2809-4983-4CA7-BCEB-A64A29010E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Kimberly Rose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564BB-C5B8-4DB3-BDA3-9F0D83B4125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Kimberly Rose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FE644-94AB-4ACE-8CCF-BBE3EDFFD1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Kimberly Rose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1F324-16B5-48CD-A539-FEC16939C53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Kimberly Rose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673D6-855A-43E9-90BD-7EA69EE2B6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Kimberly Rose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00853-1572-4930-8941-03D8D87885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Kimberly Rose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048DC-8F63-4994-9861-870A6C482C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Kimberly Rose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90E87-4C14-4C44-BB4E-CDDF6DAA747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Kimberly Rose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0C1A0-8551-4524-83E9-CF528427C4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2013 Kimberly Rose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73FFD-DEB0-4462-8E8B-EE25804E77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© 2013 Kimberly Rose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DE208355-10CE-4B65-A0E6-CB6C000105B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hf sldNum="0" hdr="0" ftr="0" dt="0"/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hyperlink" Target="http://rosekimberly.webs.com/classes/classhome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2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2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rosekimberly.webs.com/classes/classhome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1" name="Rectangle 35"/>
          <p:cNvSpPr>
            <a:spLocks noGrp="1" noChangeArrowheads="1"/>
          </p:cNvSpPr>
          <p:nvPr>
            <p:ph type="subTitle" idx="1"/>
          </p:nvPr>
        </p:nvSpPr>
        <p:spPr>
          <a:xfrm>
            <a:off x="3581400" y="2667000"/>
            <a:ext cx="5282563" cy="41148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sz="5100" dirty="0" smtClean="0"/>
              <a:t>Presented </a:t>
            </a:r>
            <a:r>
              <a:rPr lang="en-US" sz="5100" smtClean="0"/>
              <a:t>by</a:t>
            </a:r>
            <a:r>
              <a:rPr lang="en-US" sz="5100" smtClean="0"/>
              <a:t>:</a:t>
            </a:r>
            <a:endParaRPr lang="en-US" sz="5100" dirty="0" smtClean="0"/>
          </a:p>
          <a:p>
            <a:endParaRPr lang="en-US" dirty="0" smtClean="0"/>
          </a:p>
          <a:p>
            <a:r>
              <a:rPr lang="en-US" sz="3800" dirty="0" smtClean="0"/>
              <a:t>Kimberly Rose</a:t>
            </a:r>
          </a:p>
          <a:p>
            <a:r>
              <a:rPr lang="en-US" sz="3800" dirty="0"/>
              <a:t> </a:t>
            </a:r>
            <a:r>
              <a:rPr lang="en-US" sz="3800" dirty="0" smtClean="0"/>
              <a:t> </a:t>
            </a:r>
            <a:r>
              <a:rPr lang="en-US" sz="3300" dirty="0" smtClean="0"/>
              <a:t>National </a:t>
            </a:r>
            <a:r>
              <a:rPr lang="en-US" sz="3300" dirty="0" smtClean="0"/>
              <a:t>Board Certified </a:t>
            </a:r>
            <a:r>
              <a:rPr lang="en-US" sz="3300" dirty="0" smtClean="0"/>
              <a:t>Teacher-Librarian</a:t>
            </a:r>
            <a:endParaRPr lang="en-US" sz="3300" dirty="0" smtClean="0"/>
          </a:p>
          <a:p>
            <a:r>
              <a:rPr lang="en-US" sz="3800" dirty="0"/>
              <a:t> </a:t>
            </a:r>
            <a:r>
              <a:rPr lang="en-US" sz="3800" dirty="0" smtClean="0"/>
              <a:t> </a:t>
            </a:r>
            <a:r>
              <a:rPr lang="en-US" sz="3800" dirty="0" smtClean="0"/>
              <a:t>Brouillet </a:t>
            </a:r>
            <a:r>
              <a:rPr lang="en-US" sz="3800" dirty="0" smtClean="0"/>
              <a:t>Elementary</a:t>
            </a:r>
            <a:endParaRPr lang="en-US" sz="3800" dirty="0"/>
          </a:p>
          <a:p>
            <a:r>
              <a:rPr lang="en-US" sz="3800" b="1" dirty="0">
                <a:solidFill>
                  <a:schemeClr val="tx1"/>
                </a:solidFill>
              </a:rPr>
              <a:t> </a:t>
            </a:r>
            <a:r>
              <a:rPr lang="en-US" sz="3800" b="1" dirty="0" smtClean="0">
                <a:solidFill>
                  <a:schemeClr val="tx1"/>
                </a:solidFill>
              </a:rPr>
              <a:t> </a:t>
            </a:r>
            <a:r>
              <a:rPr lang="en-US" sz="3800" b="1" u="sng" dirty="0" smtClean="0">
                <a:solidFill>
                  <a:schemeClr val="tx1"/>
                </a:solidFill>
              </a:rPr>
              <a:t>roseka@puyallup.k12.wa.us</a:t>
            </a:r>
            <a:endParaRPr lang="en-US" sz="3800" b="1" u="sng" dirty="0">
              <a:solidFill>
                <a:schemeClr val="tx1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r>
              <a:rPr lang="en-US" sz="4500" dirty="0">
                <a:solidFill>
                  <a:srgbClr val="000000"/>
                </a:solidFill>
                <a:cs typeface="Times New Roman" panose="02020603050405020304" pitchFamily="18" charset="0"/>
              </a:rPr>
              <a:t>All handouts may be obtained at:  </a:t>
            </a:r>
            <a:endParaRPr lang="en-US" sz="45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r>
              <a:rPr lang="en-US" sz="4500" b="1" u="sng" dirty="0" smtClean="0">
                <a:solidFill>
                  <a:schemeClr val="tx1"/>
                </a:solidFill>
              </a:rPr>
              <a:t>http</a:t>
            </a:r>
            <a:r>
              <a:rPr lang="en-US" sz="4500" b="1" u="sng" dirty="0">
                <a:solidFill>
                  <a:schemeClr val="tx1"/>
                </a:solidFill>
              </a:rPr>
              <a:t>://rosekimberly.webs.com</a:t>
            </a:r>
            <a:r>
              <a:rPr lang="en-US" sz="4500" b="1" u="sng" dirty="0" smtClean="0">
                <a:solidFill>
                  <a:schemeClr val="tx1"/>
                </a:solidFill>
              </a:rPr>
              <a:t>/</a:t>
            </a:r>
          </a:p>
          <a:p>
            <a:r>
              <a:rPr lang="en-US" sz="4500" b="1" u="sng" dirty="0" smtClean="0">
                <a:solidFill>
                  <a:schemeClr val="tx1"/>
                </a:solidFill>
              </a:rPr>
              <a:t>classes/classhome.html</a:t>
            </a:r>
            <a:endParaRPr lang="en-US" sz="4500" b="1" u="sng" dirty="0">
              <a:solidFill>
                <a:schemeClr val="tx1"/>
              </a:solidFill>
              <a:hlinkClick r:id="rId4"/>
            </a:endParaRPr>
          </a:p>
          <a:p>
            <a:endParaRPr lang="en-US" dirty="0"/>
          </a:p>
        </p:txBody>
      </p:sp>
      <p:sp>
        <p:nvSpPr>
          <p:cNvPr id="4129" name="Rectangle 33"/>
          <p:cNvSpPr>
            <a:spLocks noGrp="1" noChangeArrowheads="1"/>
          </p:cNvSpPr>
          <p:nvPr>
            <p:ph type="title"/>
          </p:nvPr>
        </p:nvSpPr>
        <p:spPr>
          <a:xfrm>
            <a:off x="3743323" y="304800"/>
            <a:ext cx="5120640" cy="132588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Monthly Memos and Advocacy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</a:t>
            </a:r>
            <a:r>
              <a:rPr lang="en-US" dirty="0" smtClean="0"/>
              <a:t>volution…  </a:t>
            </a:r>
            <a:r>
              <a:rPr lang="en-US" sz="4800" dirty="0" smtClean="0"/>
              <a:t>Annual Report 2008-2009</a:t>
            </a:r>
            <a:endParaRPr lang="en-US" sz="4800" dirty="0"/>
          </a:p>
        </p:txBody>
      </p:sp>
      <p:pic>
        <p:nvPicPr>
          <p:cNvPr id="4" name="Picture 3" descr="Annual 2009 - 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3825220" cy="4953000"/>
          </a:xfrm>
          <a:prstGeom prst="rect">
            <a:avLst/>
          </a:prstGeom>
        </p:spPr>
      </p:pic>
      <p:pic>
        <p:nvPicPr>
          <p:cNvPr id="5" name="Picture 4" descr="Annual 2009 - 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24000"/>
            <a:ext cx="3810000" cy="49609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63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volution…  </a:t>
            </a:r>
            <a:r>
              <a:rPr lang="en-US" sz="4800" dirty="0" smtClean="0"/>
              <a:t>October 2011</a:t>
            </a:r>
            <a:endParaRPr lang="en-US" sz="4800" dirty="0"/>
          </a:p>
        </p:txBody>
      </p:sp>
      <p:pic>
        <p:nvPicPr>
          <p:cNvPr id="3" name="Picture 2" descr="October 2011 - 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3818624" cy="4953000"/>
          </a:xfrm>
          <a:prstGeom prst="rect">
            <a:avLst/>
          </a:prstGeom>
        </p:spPr>
      </p:pic>
      <p:pic>
        <p:nvPicPr>
          <p:cNvPr id="6" name="Picture 5" descr="October 2011 - 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524000"/>
            <a:ext cx="3840562" cy="4953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446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volution…  </a:t>
            </a:r>
            <a:r>
              <a:rPr lang="en-US" sz="4800" dirty="0" smtClean="0"/>
              <a:t>October 2012</a:t>
            </a:r>
            <a:endParaRPr lang="en-US" sz="4800" dirty="0"/>
          </a:p>
        </p:txBody>
      </p:sp>
      <p:pic>
        <p:nvPicPr>
          <p:cNvPr id="4" name="Picture 3" descr="October 2012 - 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3810000" cy="4909794"/>
          </a:xfrm>
          <a:prstGeom prst="rect">
            <a:avLst/>
          </a:prstGeom>
        </p:spPr>
      </p:pic>
      <p:pic>
        <p:nvPicPr>
          <p:cNvPr id="5" name="Picture 4" descr="October 2012 - 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1524000"/>
            <a:ext cx="3789449" cy="4876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29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volution…  </a:t>
            </a:r>
            <a:r>
              <a:rPr lang="en-US" sz="4800" dirty="0" smtClean="0"/>
              <a:t>October 2012</a:t>
            </a:r>
            <a:endParaRPr lang="en-US" sz="4800" dirty="0"/>
          </a:p>
        </p:txBody>
      </p:sp>
      <p:pic>
        <p:nvPicPr>
          <p:cNvPr id="4" name="Picture 3" descr="October 2012 - 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24000"/>
            <a:ext cx="3797300" cy="4912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29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volution…  </a:t>
            </a:r>
            <a:r>
              <a:rPr lang="en-US" sz="4800" dirty="0" smtClean="0"/>
              <a:t>January 2013</a:t>
            </a:r>
            <a:endParaRPr lang="en-US" sz="4800" dirty="0"/>
          </a:p>
        </p:txBody>
      </p:sp>
      <p:pic>
        <p:nvPicPr>
          <p:cNvPr id="4" name="Picture 3" descr="January 2013 - 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524000"/>
            <a:ext cx="3850132" cy="4953000"/>
          </a:xfrm>
          <a:prstGeom prst="rect">
            <a:avLst/>
          </a:prstGeom>
        </p:spPr>
      </p:pic>
      <p:pic>
        <p:nvPicPr>
          <p:cNvPr id="5" name="Picture 4" descr="January 2013 - 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24000"/>
            <a:ext cx="3803904" cy="4953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29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volution…  </a:t>
            </a:r>
            <a:r>
              <a:rPr lang="en-US" sz="4800" dirty="0" smtClean="0"/>
              <a:t>September 2013</a:t>
            </a:r>
            <a:endParaRPr lang="en-US" sz="4800" dirty="0"/>
          </a:p>
        </p:txBody>
      </p:sp>
      <p:pic>
        <p:nvPicPr>
          <p:cNvPr id="4" name="Picture 3" descr="September 2013 - 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1524000"/>
            <a:ext cx="3843913" cy="4953000"/>
          </a:xfrm>
          <a:prstGeom prst="rect">
            <a:avLst/>
          </a:prstGeom>
        </p:spPr>
      </p:pic>
      <p:pic>
        <p:nvPicPr>
          <p:cNvPr id="5" name="Picture 4" descr="September 2013 - 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524000"/>
            <a:ext cx="3841527" cy="4953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629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599"/>
            <a:ext cx="8591550" cy="1066801"/>
          </a:xfrm>
        </p:spPr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volution…  </a:t>
            </a:r>
            <a:r>
              <a:rPr lang="en-US" sz="4800" dirty="0" smtClean="0"/>
              <a:t>September 2013</a:t>
            </a:r>
            <a:endParaRPr lang="en-US" sz="4800" dirty="0"/>
          </a:p>
        </p:txBody>
      </p:sp>
      <p:pic>
        <p:nvPicPr>
          <p:cNvPr id="4" name="Picture 3" descr="September 2013 - 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3837025" cy="4953000"/>
          </a:xfrm>
          <a:prstGeom prst="rect">
            <a:avLst/>
          </a:prstGeom>
        </p:spPr>
      </p:pic>
      <p:pic>
        <p:nvPicPr>
          <p:cNvPr id="5" name="Picture 4" descr="September 2013 - 4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5"/>
          <a:stretch/>
        </p:blipFill>
        <p:spPr>
          <a:xfrm>
            <a:off x="4648200" y="1524000"/>
            <a:ext cx="4205777" cy="4922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719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volution…  </a:t>
            </a:r>
            <a:r>
              <a:rPr lang="en-US" sz="4800" dirty="0" smtClean="0"/>
              <a:t>September 2014</a:t>
            </a:r>
            <a:endParaRPr lang="en-US" sz="4800" dirty="0"/>
          </a:p>
        </p:txBody>
      </p:sp>
      <p:pic>
        <p:nvPicPr>
          <p:cNvPr id="4" name="Picture 3" descr="September 201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24000"/>
            <a:ext cx="3886200" cy="49786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719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volution…  </a:t>
            </a:r>
            <a:r>
              <a:rPr lang="en-US" sz="4800" dirty="0" smtClean="0"/>
              <a:t>October 2014</a:t>
            </a:r>
            <a:endParaRPr lang="en-US" sz="4800" dirty="0"/>
          </a:p>
        </p:txBody>
      </p:sp>
      <p:pic>
        <p:nvPicPr>
          <p:cNvPr id="4" name="Picture 3" descr="October 2014 - 1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24000"/>
            <a:ext cx="3505200" cy="4981074"/>
          </a:xfrm>
          <a:prstGeom prst="rect">
            <a:avLst/>
          </a:prstGeom>
        </p:spPr>
      </p:pic>
      <p:pic>
        <p:nvPicPr>
          <p:cNvPr id="5" name="Picture 4" descr="October 2014 - 2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24000"/>
            <a:ext cx="3612921" cy="4953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719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volution…  </a:t>
            </a:r>
            <a:r>
              <a:rPr lang="en-US" sz="4800" dirty="0" smtClean="0"/>
              <a:t>October 2014</a:t>
            </a:r>
            <a:endParaRPr lang="en-US" sz="4800" dirty="0"/>
          </a:p>
        </p:txBody>
      </p:sp>
      <p:pic>
        <p:nvPicPr>
          <p:cNvPr id="4" name="Picture 3" descr="October 2014 - 3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458360"/>
            <a:ext cx="3581400" cy="4960377"/>
          </a:xfrm>
          <a:prstGeom prst="rect">
            <a:avLst/>
          </a:prstGeom>
        </p:spPr>
      </p:pic>
      <p:pic>
        <p:nvPicPr>
          <p:cNvPr id="5" name="Picture 4" descr="October 2014 - 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447800"/>
            <a:ext cx="4071572" cy="4953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719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>
              <a:ln/>
              <a:gradFill flip="none">
                <a:gsLst>
                  <a:gs pos="0">
                    <a:schemeClr val="accent6">
                      <a:tint val="70000"/>
                      <a:shade val="100000"/>
                      <a:hueMod val="100000"/>
                      <a:satMod val="195000"/>
                    </a:schemeClr>
                  </a:gs>
                  <a:gs pos="46000">
                    <a:schemeClr val="accent6">
                      <a:tint val="70000"/>
                      <a:shade val="100000"/>
                      <a:hueMod val="100000"/>
                      <a:satMod val="195000"/>
                    </a:schemeClr>
                  </a:gs>
                  <a:gs pos="100000">
                    <a:schemeClr val="accent6">
                      <a:tint val="100000"/>
                      <a:shade val="60000"/>
                      <a:hueMod val="100000"/>
                      <a:satMod val="195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Rectangle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Why do monthly memos?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What do you mean, I can use an Infographic?</a:t>
            </a:r>
          </a:p>
          <a:p>
            <a:endParaRPr lang="en-US" dirty="0" smtClean="0"/>
          </a:p>
          <a:p>
            <a:r>
              <a:rPr lang="en-US" dirty="0" smtClean="0"/>
              <a:t>Are there any other “easy” ways to advocate for my program?</a:t>
            </a:r>
          </a:p>
          <a:p>
            <a:endParaRPr lang="en-US" dirty="0"/>
          </a:p>
          <a:p>
            <a:r>
              <a:rPr lang="en-US" dirty="0" smtClean="0"/>
              <a:t>What is a Library (LIT) Advisory Board?</a:t>
            </a:r>
          </a:p>
          <a:p>
            <a:endParaRPr lang="en-US" dirty="0"/>
          </a:p>
          <a:p>
            <a:r>
              <a:rPr lang="en-US" dirty="0" smtClean="0"/>
              <a:t>What other bright ideas might the group have?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/>
          <a:srcRect t="8524" b="8524"/>
          <a:stretch>
            <a:fillRect/>
          </a:stretch>
        </p:blipFill>
        <p:spPr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546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volution…  </a:t>
            </a:r>
            <a:r>
              <a:rPr lang="en-US" sz="4800" dirty="0" smtClean="0"/>
              <a:t>January 2015</a:t>
            </a:r>
            <a:endParaRPr lang="en-US" sz="4800" dirty="0"/>
          </a:p>
        </p:txBody>
      </p:sp>
      <p:pic>
        <p:nvPicPr>
          <p:cNvPr id="4" name="Picture 3" descr="January 2015 - 1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3581400" cy="4945555"/>
          </a:xfrm>
          <a:prstGeom prst="rect">
            <a:avLst/>
          </a:prstGeom>
        </p:spPr>
      </p:pic>
      <p:pic>
        <p:nvPicPr>
          <p:cNvPr id="5" name="Picture 4" descr="January 2015 - 2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24000"/>
            <a:ext cx="3559113" cy="4953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719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volution…  </a:t>
            </a:r>
            <a:r>
              <a:rPr lang="en-US" sz="4800" dirty="0" smtClean="0"/>
              <a:t>January 2015</a:t>
            </a:r>
            <a:endParaRPr lang="en-US" sz="4800" dirty="0"/>
          </a:p>
        </p:txBody>
      </p:sp>
      <p:pic>
        <p:nvPicPr>
          <p:cNvPr id="4" name="Picture 3" descr="January 2015 - 3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524000"/>
            <a:ext cx="3590332" cy="4953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719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Evolution…  </a:t>
            </a:r>
            <a:r>
              <a:rPr lang="en-US" sz="4800" dirty="0" smtClean="0"/>
              <a:t>September 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359" t="15625" r="33602" b="6250"/>
          <a:stretch/>
        </p:blipFill>
        <p:spPr>
          <a:xfrm>
            <a:off x="2514600" y="1447799"/>
            <a:ext cx="3677503" cy="52040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865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Evolution…  </a:t>
            </a:r>
            <a:r>
              <a:rPr lang="en-US" sz="4800" dirty="0" smtClean="0"/>
              <a:t>January/February 2017</a:t>
            </a:r>
            <a:endParaRPr lang="en-US" sz="4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47800"/>
            <a:ext cx="3488069" cy="49371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10" y="1447799"/>
            <a:ext cx="3488070" cy="49371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785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I put for the administrative end of things…?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571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Suggestions/Ideas: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524000"/>
            <a:ext cx="859536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Updating the Library collection</a:t>
            </a:r>
          </a:p>
          <a:p>
            <a:pPr lvl="2"/>
            <a:r>
              <a:rPr lang="en-US" dirty="0" smtClean="0"/>
              <a:t>Money received from PTA</a:t>
            </a:r>
          </a:p>
          <a:p>
            <a:pPr lvl="2"/>
            <a:r>
              <a:rPr lang="en-US" dirty="0" smtClean="0"/>
              <a:t>How many new books were added during the month</a:t>
            </a:r>
          </a:p>
          <a:p>
            <a:r>
              <a:rPr lang="en-US" dirty="0" smtClean="0"/>
              <a:t>Labeling – series/locations</a:t>
            </a:r>
          </a:p>
          <a:p>
            <a:r>
              <a:rPr lang="en-US" dirty="0" smtClean="0"/>
              <a:t>Conferences</a:t>
            </a:r>
          </a:p>
          <a:p>
            <a:pPr lvl="2"/>
            <a:r>
              <a:rPr lang="en-US" dirty="0" smtClean="0"/>
              <a:t>Presenting</a:t>
            </a:r>
          </a:p>
          <a:p>
            <a:pPr lvl="2"/>
            <a:r>
              <a:rPr lang="en-US" dirty="0" smtClean="0"/>
              <a:t>Attending</a:t>
            </a:r>
          </a:p>
          <a:p>
            <a:r>
              <a:rPr lang="en-US" dirty="0" smtClean="0"/>
              <a:t>Classes you’ve taken</a:t>
            </a:r>
          </a:p>
          <a:p>
            <a:r>
              <a:rPr lang="en-US" dirty="0" smtClean="0"/>
              <a:t>AR trophies</a:t>
            </a:r>
          </a:p>
          <a:p>
            <a:r>
              <a:rPr lang="en-US" dirty="0" smtClean="0"/>
              <a:t>Tracking extra students and staff</a:t>
            </a:r>
          </a:p>
          <a:p>
            <a:r>
              <a:rPr lang="en-US" dirty="0" smtClean="0"/>
              <a:t>Circulation</a:t>
            </a:r>
          </a:p>
          <a:p>
            <a:pPr lvl="2"/>
            <a:r>
              <a:rPr lang="en-US" dirty="0" smtClean="0"/>
              <a:t>Number of circulations per week</a:t>
            </a:r>
          </a:p>
          <a:p>
            <a:pPr lvl="2"/>
            <a:r>
              <a:rPr lang="en-US" dirty="0" smtClean="0"/>
              <a:t>One month’s circulation</a:t>
            </a:r>
          </a:p>
          <a:p>
            <a:pPr lvl="2"/>
            <a:r>
              <a:rPr lang="en-US" dirty="0" smtClean="0"/>
              <a:t>Compare circulations between years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9354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Suggestions/Ideas (</a:t>
            </a:r>
            <a:r>
              <a:rPr lang="en-US" dirty="0" err="1" smtClean="0"/>
              <a:t>ctd</a:t>
            </a:r>
            <a:r>
              <a:rPr lang="en-US" dirty="0" smtClean="0"/>
              <a:t>.):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524000"/>
            <a:ext cx="859536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Working with others (or by yourself) on an endowment</a:t>
            </a:r>
          </a:p>
          <a:p>
            <a:r>
              <a:rPr lang="en-US" dirty="0"/>
              <a:t>Coordinating guest presenters</a:t>
            </a:r>
          </a:p>
          <a:p>
            <a:r>
              <a:rPr lang="en-US" dirty="0"/>
              <a:t>Number of new books ordered</a:t>
            </a:r>
          </a:p>
          <a:p>
            <a:r>
              <a:rPr lang="en-US" dirty="0" smtClean="0"/>
              <a:t>Coordinating a visit from the Public library</a:t>
            </a:r>
          </a:p>
          <a:p>
            <a:pPr lvl="2"/>
            <a:r>
              <a:rPr lang="en-US" dirty="0" smtClean="0"/>
              <a:t>Summer Reading Program</a:t>
            </a:r>
          </a:p>
          <a:p>
            <a:r>
              <a:rPr lang="en-US" dirty="0" smtClean="0"/>
              <a:t>Working with Inventory team</a:t>
            </a:r>
          </a:p>
          <a:p>
            <a:r>
              <a:rPr lang="en-US" dirty="0" smtClean="0"/>
              <a:t>Working with students to get all books turned in at the end of the year</a:t>
            </a:r>
          </a:p>
          <a:p>
            <a:r>
              <a:rPr lang="en-US" dirty="0" smtClean="0"/>
              <a:t>Teaming conversations with people beyond the walls of your school (sales people, public librarians, parent groups, …)</a:t>
            </a:r>
          </a:p>
          <a:p>
            <a:r>
              <a:rPr lang="en-US" dirty="0" smtClean="0"/>
              <a:t>Number of students per week/month seen in the library</a:t>
            </a:r>
          </a:p>
          <a:p>
            <a:pPr lvl="2"/>
            <a:r>
              <a:rPr lang="en-US" dirty="0" smtClean="0"/>
              <a:t>Classes and otherwise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2372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Suggestions/Ideas (</a:t>
            </a:r>
            <a:r>
              <a:rPr lang="en-US" dirty="0" err="1" smtClean="0"/>
              <a:t>ctd</a:t>
            </a:r>
            <a:r>
              <a:rPr lang="en-US" dirty="0" smtClean="0"/>
              <a:t>.):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524000"/>
            <a:ext cx="859536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Pulling books to link to curriculum</a:t>
            </a:r>
          </a:p>
          <a:p>
            <a:r>
              <a:rPr lang="en-US" dirty="0" smtClean="0"/>
              <a:t>Finding articles for teachers (informational text)</a:t>
            </a:r>
          </a:p>
          <a:p>
            <a:r>
              <a:rPr lang="en-US" dirty="0" smtClean="0"/>
              <a:t>Family Reading Nights / reading events</a:t>
            </a:r>
          </a:p>
          <a:p>
            <a:r>
              <a:rPr lang="en-US" dirty="0" smtClean="0"/>
              <a:t>Reading promotional activities</a:t>
            </a:r>
          </a:p>
          <a:p>
            <a:r>
              <a:rPr lang="en-US" dirty="0" smtClean="0"/>
              <a:t>Technology Support</a:t>
            </a:r>
          </a:p>
          <a:p>
            <a:pPr lvl="2"/>
            <a:r>
              <a:rPr lang="en-US" dirty="0" smtClean="0"/>
              <a:t>How much time does it take to troubleshoot technology problems?</a:t>
            </a:r>
          </a:p>
          <a:p>
            <a:r>
              <a:rPr lang="en-US" dirty="0" smtClean="0"/>
              <a:t>Processing materials</a:t>
            </a:r>
          </a:p>
          <a:p>
            <a:pPr lvl="2"/>
            <a:r>
              <a:rPr lang="en-US" dirty="0" smtClean="0"/>
              <a:t>How much time does it take to process a book?</a:t>
            </a:r>
          </a:p>
          <a:p>
            <a:pPr lvl="2"/>
            <a:r>
              <a:rPr lang="en-US" dirty="0" smtClean="0"/>
              <a:t>How do you process a book? What is involved?</a:t>
            </a:r>
          </a:p>
          <a:p>
            <a:r>
              <a:rPr lang="en-US" dirty="0" smtClean="0"/>
              <a:t>Repairing materials</a:t>
            </a:r>
          </a:p>
          <a:p>
            <a:r>
              <a:rPr lang="en-US" dirty="0" smtClean="0"/>
              <a:t>Training / supervising student helpers</a:t>
            </a:r>
          </a:p>
          <a:p>
            <a:r>
              <a:rPr lang="en-US" dirty="0" smtClean="0"/>
              <a:t>Common Core State Standards – connected with the ADMINISTRATIVE part of our job?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5559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Suggestions/Ideas (</a:t>
            </a:r>
            <a:r>
              <a:rPr lang="en-US" dirty="0" err="1" smtClean="0"/>
              <a:t>ctd</a:t>
            </a:r>
            <a:r>
              <a:rPr lang="en-US" dirty="0" smtClean="0"/>
              <a:t>.):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524000"/>
            <a:ext cx="859536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A Day in the Life of a Library / Librarian</a:t>
            </a:r>
          </a:p>
          <a:p>
            <a:r>
              <a:rPr lang="en-US" dirty="0" smtClean="0"/>
              <a:t>Snapshot of parent contacts</a:t>
            </a:r>
          </a:p>
          <a:p>
            <a:r>
              <a:rPr lang="en-US" dirty="0" smtClean="0"/>
              <a:t>What are library volunteers doing</a:t>
            </a:r>
          </a:p>
          <a:p>
            <a:r>
              <a:rPr lang="en-US" dirty="0" smtClean="0"/>
              <a:t>Talking to staff about student concerns/management</a:t>
            </a:r>
          </a:p>
          <a:p>
            <a:endParaRPr lang="en-US" dirty="0"/>
          </a:p>
          <a:p>
            <a:r>
              <a:rPr lang="en-US" dirty="0" smtClean="0"/>
              <a:t>What is the </a:t>
            </a:r>
            <a:r>
              <a:rPr lang="en-US" dirty="0" err="1" smtClean="0"/>
              <a:t>paraeducator</a:t>
            </a:r>
            <a:r>
              <a:rPr lang="en-US" dirty="0" smtClean="0"/>
              <a:t> doing?</a:t>
            </a:r>
          </a:p>
          <a:p>
            <a:pPr lvl="2"/>
            <a:r>
              <a:rPr lang="en-US" dirty="0" smtClean="0"/>
              <a:t>Because she is doing ______, I can __________. </a:t>
            </a:r>
          </a:p>
          <a:p>
            <a:endParaRPr lang="en-US" dirty="0"/>
          </a:p>
          <a:p>
            <a:r>
              <a:rPr lang="en-US" b="1" i="1" dirty="0" smtClean="0"/>
              <a:t>Other ideas???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4550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do I send it to?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81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Do I really have time for this?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Monthly Memos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95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Send your memo to…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447800"/>
            <a:ext cx="8595360" cy="5181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Your staff</a:t>
            </a:r>
          </a:p>
          <a:p>
            <a:r>
              <a:rPr lang="en-US" dirty="0" smtClean="0"/>
              <a:t>Your administrator(s)</a:t>
            </a:r>
          </a:p>
          <a:p>
            <a:r>
              <a:rPr lang="en-US" dirty="0" smtClean="0"/>
              <a:t>Your regional administrator</a:t>
            </a:r>
          </a:p>
          <a:p>
            <a:r>
              <a:rPr lang="en-US" dirty="0" smtClean="0"/>
              <a:t>Your local Union President    (</a:t>
            </a:r>
            <a:r>
              <a:rPr lang="en-US" sz="1500" dirty="0" smtClean="0"/>
              <a:t>gives them information to help with potential bargaining</a:t>
            </a:r>
            <a:r>
              <a:rPr lang="en-US" dirty="0" smtClean="0"/>
              <a:t>)</a:t>
            </a:r>
          </a:p>
          <a:p>
            <a:r>
              <a:rPr lang="en-US" dirty="0" smtClean="0"/>
              <a:t>Parents</a:t>
            </a:r>
          </a:p>
          <a:p>
            <a:r>
              <a:rPr lang="en-US" dirty="0" smtClean="0"/>
              <a:t>Post it on your website</a:t>
            </a:r>
          </a:p>
          <a:p>
            <a:pPr lvl="1"/>
            <a:r>
              <a:rPr lang="en-US" dirty="0" smtClean="0"/>
              <a:t>Send a link to classroom teachers</a:t>
            </a:r>
          </a:p>
          <a:p>
            <a:pPr lvl="1"/>
            <a:r>
              <a:rPr lang="en-US" dirty="0" smtClean="0"/>
              <a:t>Send a link for the School newsletter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i="1" u="sng" dirty="0" smtClean="0"/>
              <a:t>The people who make the MONEY decisions</a:t>
            </a:r>
            <a:r>
              <a:rPr lang="en-US" dirty="0" smtClean="0"/>
              <a:t>!   </a:t>
            </a:r>
            <a:r>
              <a:rPr lang="en-US" sz="1800" dirty="0" smtClean="0"/>
              <a:t>(</a:t>
            </a:r>
            <a:r>
              <a:rPr lang="en-US" sz="1500" dirty="0" smtClean="0"/>
              <a:t>Can lead to interesting conversations…</a:t>
            </a:r>
            <a:r>
              <a:rPr lang="en-US" sz="1800" dirty="0" smtClean="0"/>
              <a:t>)</a:t>
            </a:r>
            <a:endParaRPr lang="en-US" sz="1800" b="1" i="1" u="sng" dirty="0" smtClean="0"/>
          </a:p>
          <a:p>
            <a:r>
              <a:rPr lang="en-US" dirty="0" smtClean="0"/>
              <a:t>Your School Board</a:t>
            </a:r>
          </a:p>
          <a:p>
            <a:r>
              <a:rPr lang="en-US" dirty="0" smtClean="0"/>
              <a:t>Your Superintendent</a:t>
            </a:r>
          </a:p>
          <a:p>
            <a:endParaRPr lang="en-US" dirty="0" smtClean="0"/>
          </a:p>
          <a:p>
            <a:r>
              <a:rPr lang="en-US" dirty="0" smtClean="0"/>
              <a:t>Anyone else you think might be interested/need to know!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62805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I get started?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12700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SMALL!!!!!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676400"/>
            <a:ext cx="8595360" cy="4559808"/>
          </a:xfrm>
        </p:spPr>
        <p:txBody>
          <a:bodyPr>
            <a:normAutofit/>
          </a:bodyPr>
          <a:lstStyle/>
          <a:p>
            <a:r>
              <a:rPr lang="en-US" dirty="0" smtClean="0"/>
              <a:t>Maybe a 1 page with a few pictures</a:t>
            </a:r>
          </a:p>
          <a:p>
            <a:endParaRPr lang="en-US" dirty="0" smtClean="0"/>
          </a:p>
          <a:p>
            <a:r>
              <a:rPr lang="en-US" dirty="0" smtClean="0"/>
              <a:t>Highlights of the month</a:t>
            </a:r>
          </a:p>
          <a:p>
            <a:endParaRPr lang="en-US" dirty="0" smtClean="0"/>
          </a:p>
          <a:p>
            <a:r>
              <a:rPr lang="en-US" dirty="0" smtClean="0"/>
              <a:t>Highlight a special event/activity</a:t>
            </a:r>
          </a:p>
          <a:p>
            <a:endParaRPr lang="en-US" dirty="0"/>
          </a:p>
          <a:p>
            <a:r>
              <a:rPr lang="en-US" dirty="0" smtClean="0"/>
              <a:t>Borrow something I’ve done and tweak it…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051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2E2224"/>
                </a:solidFill>
                <a:latin typeface="Tahoma" panose="020B0604030504040204" pitchFamily="34" charset="0"/>
              </a:rPr>
              <a:t>“Success </a:t>
            </a:r>
            <a:r>
              <a:rPr lang="en-US" sz="3600" dirty="0">
                <a:solidFill>
                  <a:srgbClr val="2E2224"/>
                </a:solidFill>
                <a:latin typeface="Tahoma" panose="020B0604030504040204" pitchFamily="34" charset="0"/>
              </a:rPr>
              <a:t>is not final, failure is not fatal: it is the courage to continue that counts</a:t>
            </a:r>
            <a:r>
              <a:rPr lang="en-US" sz="3600" dirty="0" smtClean="0">
                <a:solidFill>
                  <a:srgbClr val="2E2224"/>
                </a:solidFill>
                <a:latin typeface="Tahoma" panose="020B0604030504040204" pitchFamily="34" charset="0"/>
              </a:rPr>
              <a:t>.”</a:t>
            </a:r>
          </a:p>
          <a:p>
            <a:pPr marL="0" indent="0">
              <a:buNone/>
            </a:pPr>
            <a:endParaRPr lang="en-US" sz="3600" dirty="0" smtClean="0">
              <a:solidFill>
                <a:srgbClr val="2E2224"/>
              </a:solidFill>
              <a:latin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3600" i="1" dirty="0">
                <a:solidFill>
                  <a:srgbClr val="2E2224"/>
                </a:solidFill>
                <a:latin typeface="Tahoma" panose="020B0604030504040204" pitchFamily="34" charset="0"/>
              </a:rPr>
              <a:t>	</a:t>
            </a:r>
            <a:r>
              <a:rPr lang="en-US" sz="3600" i="1" dirty="0" smtClean="0">
                <a:solidFill>
                  <a:srgbClr val="2E2224"/>
                </a:solidFill>
                <a:latin typeface="Tahoma" panose="020B0604030504040204" pitchFamily="34" charset="0"/>
              </a:rPr>
              <a:t>		- Winston Churchill</a:t>
            </a:r>
            <a:endParaRPr lang="en-US" sz="3600" i="1" dirty="0">
              <a:solidFill>
                <a:srgbClr val="2E2224"/>
              </a:solidFill>
              <a:latin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022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Piktochart</a:t>
            </a:r>
            <a:r>
              <a:rPr lang="en-US" dirty="0" smtClean="0"/>
              <a:t> and </a:t>
            </a:r>
            <a:r>
              <a:rPr lang="en-US" dirty="0" err="1" smtClean="0"/>
              <a:t>infographics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3376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Piktochart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600200"/>
            <a:ext cx="8595360" cy="4636008"/>
          </a:xfrm>
        </p:spPr>
        <p:txBody>
          <a:bodyPr/>
          <a:lstStyle/>
          <a:p>
            <a:pPr marL="454914" indent="-457200">
              <a:buFont typeface="+mj-lt"/>
              <a:buAutoNum type="arabicPeriod"/>
            </a:pPr>
            <a:r>
              <a:rPr lang="en-US" dirty="0" smtClean="0"/>
              <a:t>Go to </a:t>
            </a:r>
            <a:r>
              <a:rPr lang="en-US" b="1" u="sng" dirty="0" smtClean="0"/>
              <a:t>http</a:t>
            </a:r>
            <a:r>
              <a:rPr lang="en-US" b="1" u="sng" dirty="0" smtClean="0"/>
              <a:t>://magic.piktochart.com</a:t>
            </a:r>
            <a:r>
              <a:rPr lang="en-US" dirty="0"/>
              <a:t> </a:t>
            </a:r>
            <a:r>
              <a:rPr lang="en-US" dirty="0" smtClean="0"/>
              <a:t>and log in</a:t>
            </a:r>
            <a:endParaRPr lang="en-US" b="1" u="sng" dirty="0" smtClean="0"/>
          </a:p>
          <a:p>
            <a:pPr marL="454914" indent="-457200">
              <a:buFont typeface="+mj-lt"/>
              <a:buAutoNum type="arabicPeriod"/>
            </a:pPr>
            <a:endParaRPr lang="en-US" dirty="0" smtClean="0"/>
          </a:p>
          <a:p>
            <a:pPr marL="454914" indent="-457200">
              <a:buFont typeface="+mj-lt"/>
              <a:buAutoNum type="arabicPeriod"/>
            </a:pPr>
            <a:r>
              <a:rPr lang="en-US" dirty="0" smtClean="0"/>
              <a:t>Choose a template</a:t>
            </a:r>
          </a:p>
          <a:p>
            <a:pPr marL="454914" indent="-457200">
              <a:buFont typeface="+mj-lt"/>
              <a:buAutoNum type="arabicPeriod"/>
            </a:pPr>
            <a:endParaRPr lang="en-US" dirty="0" smtClean="0"/>
          </a:p>
          <a:p>
            <a:pPr marL="454914" indent="-457200">
              <a:buFont typeface="+mj-lt"/>
              <a:buAutoNum type="arabicPeriod"/>
            </a:pPr>
            <a:r>
              <a:rPr lang="en-US" dirty="0" smtClean="0"/>
              <a:t>Edit anything and everything in the template</a:t>
            </a:r>
          </a:p>
          <a:p>
            <a:pPr lvl="4"/>
            <a:r>
              <a:rPr lang="en-US" sz="1800" b="1" u="sng" dirty="0" smtClean="0"/>
              <a:t>Note</a:t>
            </a:r>
            <a:r>
              <a:rPr lang="en-US" sz="1800" dirty="0" smtClean="0"/>
              <a:t>: If you can’t seem to move/edit something, check to see if it is LOCKED</a:t>
            </a:r>
            <a:r>
              <a:rPr lang="en-US" sz="1800" dirty="0" smtClean="0"/>
              <a:t>!  (shown by RED dots around the item)</a:t>
            </a:r>
            <a:endParaRPr lang="en-US" sz="1800" dirty="0" smtClean="0"/>
          </a:p>
          <a:p>
            <a:pPr marL="454914" indent="-457200">
              <a:buFont typeface="+mj-lt"/>
              <a:buAutoNum type="arabicPeriod"/>
            </a:pPr>
            <a:endParaRPr lang="en-US" dirty="0" smtClean="0"/>
          </a:p>
          <a:p>
            <a:pPr marL="454914" indent="-457200">
              <a:buFont typeface="+mj-lt"/>
              <a:buAutoNum type="arabicPeriod"/>
            </a:pPr>
            <a:r>
              <a:rPr lang="en-US" dirty="0" smtClean="0"/>
              <a:t>Save/share/download as you wish!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11120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Locked vs. Unlocked Elements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1548" t="17708" r="43558" b="29166"/>
          <a:stretch/>
        </p:blipFill>
        <p:spPr>
          <a:xfrm>
            <a:off x="240366" y="1121203"/>
            <a:ext cx="3417235" cy="4100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4187" t="19792" r="19546" b="36458"/>
          <a:stretch/>
        </p:blipFill>
        <p:spPr>
          <a:xfrm>
            <a:off x="3657601" y="3833249"/>
            <a:ext cx="5187762" cy="2758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12879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762000"/>
          </a:xfrm>
        </p:spPr>
        <p:txBody>
          <a:bodyPr/>
          <a:lstStyle/>
          <a:p>
            <a:r>
              <a:rPr lang="en-US" dirty="0" err="1" smtClean="0"/>
              <a:t>Piktochart</a:t>
            </a:r>
            <a:r>
              <a:rPr lang="en-US" dirty="0" smtClean="0"/>
              <a:t> Pricing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7159" t="17708" r="28331" b="5208"/>
          <a:stretch/>
        </p:blipFill>
        <p:spPr>
          <a:xfrm>
            <a:off x="1752599" y="1219200"/>
            <a:ext cx="5638801" cy="54904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5163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6096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Piktochart</a:t>
            </a:r>
            <a:r>
              <a:rPr lang="en-US" dirty="0" smtClean="0"/>
              <a:t> Templates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519" t="10417" r="4905"/>
          <a:stretch/>
        </p:blipFill>
        <p:spPr>
          <a:xfrm>
            <a:off x="351778" y="1066800"/>
            <a:ext cx="8440444" cy="5529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39729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Piktochart</a:t>
            </a:r>
            <a:r>
              <a:rPr lang="en-US" dirty="0" smtClean="0"/>
              <a:t> PRO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56" t="14584" r="4539"/>
          <a:stretch/>
        </p:blipFill>
        <p:spPr>
          <a:xfrm>
            <a:off x="334536" y="1981200"/>
            <a:ext cx="8474927" cy="4343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1295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don’t have the time to do this!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524000"/>
            <a:ext cx="8595360" cy="4712208"/>
          </a:xfrm>
        </p:spPr>
        <p:txBody>
          <a:bodyPr>
            <a:normAutofit/>
          </a:bodyPr>
          <a:lstStyle/>
          <a:p>
            <a:r>
              <a:rPr lang="en-US" b="1" dirty="0" smtClean="0"/>
              <a:t>Do you really have the time not to?</a:t>
            </a:r>
          </a:p>
          <a:p>
            <a:endParaRPr lang="en-US" dirty="0"/>
          </a:p>
          <a:p>
            <a:r>
              <a:rPr lang="en-US" dirty="0" smtClean="0"/>
              <a:t>Advocating for libraries can lead to:</a:t>
            </a:r>
          </a:p>
          <a:p>
            <a:pPr lvl="1"/>
            <a:r>
              <a:rPr lang="en-US" dirty="0" smtClean="0"/>
              <a:t>Increased District awareness of what is happening in libraries</a:t>
            </a:r>
          </a:p>
          <a:p>
            <a:pPr lvl="1"/>
            <a:r>
              <a:rPr lang="en-US" dirty="0" smtClean="0"/>
              <a:t>Increased funding by PTA groups and/or the District</a:t>
            </a:r>
          </a:p>
          <a:p>
            <a:pPr lvl="1"/>
            <a:r>
              <a:rPr lang="en-US" dirty="0" smtClean="0"/>
              <a:t>Showing how libraries are so important to basic education!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131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Not as scary as it sounds…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Advisory Committee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05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 Program Advisory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524000"/>
            <a:ext cx="8595360" cy="4712208"/>
          </a:xfrm>
        </p:spPr>
        <p:txBody>
          <a:bodyPr>
            <a:normAutofit fontScale="92500" lnSpcReduction="20000"/>
          </a:bodyPr>
          <a:lstStyle/>
          <a:p>
            <a:r>
              <a:rPr lang="en-US" sz="2300" b="1" dirty="0" smtClean="0"/>
              <a:t>Advise </a:t>
            </a:r>
            <a:r>
              <a:rPr lang="en-US" sz="2300" b="1" dirty="0"/>
              <a:t>on the broad </a:t>
            </a:r>
            <a:r>
              <a:rPr lang="en-US" sz="2300" b="1" dirty="0" smtClean="0"/>
              <a:t>program</a:t>
            </a:r>
          </a:p>
          <a:p>
            <a:endParaRPr lang="en-US" sz="2300" b="1" dirty="0"/>
          </a:p>
          <a:p>
            <a:r>
              <a:rPr lang="en-US" sz="2300" b="1" dirty="0" smtClean="0"/>
              <a:t>Set </a:t>
            </a:r>
            <a:r>
              <a:rPr lang="en-US" sz="2300" b="1" dirty="0"/>
              <a:t>priorities for the library &amp; </a:t>
            </a:r>
            <a:r>
              <a:rPr lang="en-US" sz="2300" b="1" dirty="0" smtClean="0"/>
              <a:t>information program </a:t>
            </a:r>
            <a:r>
              <a:rPr lang="en-US" sz="2300" b="1" dirty="0"/>
              <a:t>focus and </a:t>
            </a:r>
            <a:r>
              <a:rPr lang="en-US" sz="2300" b="1" dirty="0" smtClean="0"/>
              <a:t>emphasis</a:t>
            </a:r>
          </a:p>
          <a:p>
            <a:endParaRPr lang="en-US" sz="2300" b="1" dirty="0"/>
          </a:p>
          <a:p>
            <a:r>
              <a:rPr lang="en-US" sz="2300" b="1" dirty="0" smtClean="0"/>
              <a:t>Help </a:t>
            </a:r>
            <a:r>
              <a:rPr lang="en-US" sz="2300" b="1" dirty="0"/>
              <a:t>the professional and staff </a:t>
            </a:r>
            <a:r>
              <a:rPr lang="en-US" sz="2300" b="1" dirty="0" smtClean="0"/>
              <a:t>determine where </a:t>
            </a:r>
            <a:r>
              <a:rPr lang="en-US" sz="2300" b="1" dirty="0"/>
              <a:t>to spend time and </a:t>
            </a:r>
            <a:r>
              <a:rPr lang="en-US" sz="2300" b="1" dirty="0" smtClean="0"/>
              <a:t>effort</a:t>
            </a:r>
          </a:p>
          <a:p>
            <a:endParaRPr lang="en-US" sz="2300" b="1" dirty="0" smtClean="0"/>
          </a:p>
          <a:p>
            <a:r>
              <a:rPr lang="en-US" sz="2300" b="1" dirty="0" smtClean="0"/>
              <a:t>Troubleshoot immediate problems</a:t>
            </a:r>
          </a:p>
          <a:p>
            <a:endParaRPr lang="en-US" sz="2300" b="1" dirty="0"/>
          </a:p>
          <a:p>
            <a:r>
              <a:rPr lang="en-US" sz="2300" b="1" dirty="0" smtClean="0"/>
              <a:t>Engage </a:t>
            </a:r>
            <a:r>
              <a:rPr lang="en-US" sz="2300" b="1" dirty="0"/>
              <a:t>in long-term problem solving </a:t>
            </a:r>
            <a:r>
              <a:rPr lang="en-US" sz="2300" b="1" dirty="0" smtClean="0"/>
              <a:t>and planning </a:t>
            </a:r>
            <a:r>
              <a:rPr lang="en-US" sz="2300" b="1" dirty="0"/>
              <a:t>for major problems and </a:t>
            </a:r>
            <a:r>
              <a:rPr lang="en-US" sz="2300" b="1" dirty="0" smtClean="0"/>
              <a:t>concerns</a:t>
            </a:r>
          </a:p>
          <a:p>
            <a:endParaRPr lang="en-US" sz="2300" b="1" dirty="0"/>
          </a:p>
          <a:p>
            <a:r>
              <a:rPr lang="en-US" sz="2300" b="1" dirty="0" smtClean="0"/>
              <a:t>Establish policies</a:t>
            </a:r>
          </a:p>
          <a:p>
            <a:pPr marL="0" indent="0" algn="r">
              <a:buNone/>
            </a:pPr>
            <a:r>
              <a:rPr lang="en-US" sz="1200" dirty="0" smtClean="0"/>
              <a:t>© </a:t>
            </a:r>
            <a:r>
              <a:rPr lang="en-US" sz="1200" dirty="0"/>
              <a:t>2006 M. Eisenberg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5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 Program Advisory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600200"/>
            <a:ext cx="8595360" cy="4636008"/>
          </a:xfrm>
        </p:spPr>
        <p:txBody>
          <a:bodyPr>
            <a:normAutofit/>
          </a:bodyPr>
          <a:lstStyle/>
          <a:p>
            <a:r>
              <a:rPr lang="en-US" b="1" dirty="0" smtClean="0"/>
              <a:t>Key Questions:</a:t>
            </a:r>
          </a:p>
          <a:p>
            <a:pPr lvl="1"/>
            <a:r>
              <a:rPr lang="en-US" sz="1800" dirty="0"/>
              <a:t>Who are the </a:t>
            </a:r>
            <a:r>
              <a:rPr lang="en-US" sz="1800" dirty="0" smtClean="0"/>
              <a:t>movers and </a:t>
            </a:r>
            <a:r>
              <a:rPr lang="en-US" sz="1800" dirty="0"/>
              <a:t>shakers in </a:t>
            </a:r>
            <a:r>
              <a:rPr lang="en-US" sz="1800" dirty="0" smtClean="0"/>
              <a:t>the school</a:t>
            </a:r>
            <a:r>
              <a:rPr lang="en-US" sz="1800" dirty="0"/>
              <a:t>? Who </a:t>
            </a:r>
            <a:r>
              <a:rPr lang="en-US" sz="1800" dirty="0" smtClean="0"/>
              <a:t>is respected</a:t>
            </a:r>
            <a:r>
              <a:rPr lang="en-US" sz="1800" dirty="0"/>
              <a:t>?</a:t>
            </a:r>
          </a:p>
          <a:p>
            <a:pPr lvl="1"/>
            <a:r>
              <a:rPr lang="en-US" sz="1800" dirty="0" smtClean="0"/>
              <a:t>Who </a:t>
            </a:r>
            <a:r>
              <a:rPr lang="en-US" sz="1800" dirty="0"/>
              <a:t>gets things done</a:t>
            </a:r>
            <a:r>
              <a:rPr lang="en-US" sz="1800" dirty="0" smtClean="0"/>
              <a:t>?</a:t>
            </a:r>
          </a:p>
          <a:p>
            <a:pPr lvl="1"/>
            <a:r>
              <a:rPr lang="en-US" sz="1800" b="1" i="1" dirty="0" smtClean="0"/>
              <a:t>Can I get representation from a variety of grade levels and view points?</a:t>
            </a:r>
          </a:p>
          <a:p>
            <a:pPr marL="170752" lvl="1" indent="0">
              <a:buNone/>
            </a:pPr>
            <a:endParaRPr lang="en-US" sz="1800" b="1" i="1" dirty="0"/>
          </a:p>
          <a:p>
            <a:r>
              <a:rPr lang="en-US" b="1" dirty="0"/>
              <a:t>Library &amp; Info Program Actions</a:t>
            </a:r>
            <a:endParaRPr lang="en-US" dirty="0"/>
          </a:p>
          <a:p>
            <a:pPr lvl="1"/>
            <a:r>
              <a:rPr lang="en-US" sz="1800" dirty="0"/>
              <a:t>Involve them in </a:t>
            </a:r>
            <a:r>
              <a:rPr lang="en-US" sz="1800" dirty="0" smtClean="0"/>
              <a:t>decision-making about </a:t>
            </a:r>
            <a:r>
              <a:rPr lang="en-US" sz="1800" dirty="0"/>
              <a:t>the library &amp; info program.</a:t>
            </a:r>
          </a:p>
          <a:p>
            <a:pPr lvl="1"/>
            <a:r>
              <a:rPr lang="en-US" sz="1800" dirty="0" smtClean="0"/>
              <a:t>Help </a:t>
            </a:r>
            <a:r>
              <a:rPr lang="en-US" sz="1800" dirty="0"/>
              <a:t>them to succeed </a:t>
            </a:r>
            <a:r>
              <a:rPr lang="en-US" sz="1800" dirty="0" smtClean="0"/>
              <a:t>in achieving </a:t>
            </a:r>
            <a:r>
              <a:rPr lang="en-US" sz="1800" dirty="0"/>
              <a:t>their goals </a:t>
            </a:r>
            <a:r>
              <a:rPr lang="en-US" sz="1800" dirty="0" smtClean="0"/>
              <a:t>and priorities</a:t>
            </a:r>
            <a:r>
              <a:rPr lang="en-US" sz="1800" dirty="0"/>
              <a:t>.</a:t>
            </a:r>
          </a:p>
          <a:p>
            <a:pPr lvl="1"/>
            <a:r>
              <a:rPr lang="en-US" sz="1800" dirty="0" smtClean="0"/>
              <a:t>Link </a:t>
            </a:r>
            <a:r>
              <a:rPr lang="en-US" sz="1800" dirty="0"/>
              <a:t>to winners</a:t>
            </a:r>
            <a:r>
              <a:rPr lang="en-US" sz="1800" dirty="0" smtClean="0"/>
              <a:t>.</a:t>
            </a:r>
            <a:endParaRPr lang="en-US" sz="1800" dirty="0"/>
          </a:p>
          <a:p>
            <a:pPr marL="0" indent="0" algn="r">
              <a:buNone/>
            </a:pPr>
            <a:endParaRPr lang="en-US" sz="1200" dirty="0" smtClean="0"/>
          </a:p>
          <a:p>
            <a:pPr marL="0" indent="0" algn="r">
              <a:buNone/>
            </a:pPr>
            <a:endParaRPr lang="en-US" sz="1200" dirty="0"/>
          </a:p>
          <a:p>
            <a:pPr marL="0" indent="0" algn="r">
              <a:buNone/>
            </a:pPr>
            <a:r>
              <a:rPr lang="en-US" sz="1200" dirty="0" smtClean="0"/>
              <a:t>© </a:t>
            </a:r>
            <a:r>
              <a:rPr lang="en-US" sz="1200" dirty="0"/>
              <a:t>2006 M. Eisenberg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172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 Program Advisory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600200"/>
            <a:ext cx="8595360" cy="4636008"/>
          </a:xfrm>
        </p:spPr>
        <p:txBody>
          <a:bodyPr>
            <a:normAutofit/>
          </a:bodyPr>
          <a:lstStyle/>
          <a:p>
            <a:r>
              <a:rPr lang="en-US" b="1" dirty="0" smtClean="0"/>
              <a:t>Bring up issues for input</a:t>
            </a:r>
          </a:p>
          <a:p>
            <a:pPr lvl="1"/>
            <a:r>
              <a:rPr lang="en-US" dirty="0" smtClean="0"/>
              <a:t>What is the issue?</a:t>
            </a:r>
            <a:endParaRPr lang="en-US" dirty="0"/>
          </a:p>
          <a:p>
            <a:pPr lvl="1"/>
            <a:r>
              <a:rPr lang="en-US" dirty="0" smtClean="0"/>
              <a:t>How does it affect the school/students?</a:t>
            </a:r>
          </a:p>
          <a:p>
            <a:pPr lvl="1"/>
            <a:r>
              <a:rPr lang="en-US" dirty="0" smtClean="0"/>
              <a:t>Frame the question in a way that you can get a solution to your problem/issue…</a:t>
            </a:r>
          </a:p>
          <a:p>
            <a:pPr marL="170752" lvl="1" indent="0">
              <a:buNone/>
            </a:pPr>
            <a:endParaRPr lang="en-US" sz="1200" dirty="0" smtClean="0"/>
          </a:p>
          <a:p>
            <a:r>
              <a:rPr lang="en-US" b="1" dirty="0" smtClean="0"/>
              <a:t>Provide possible solutions</a:t>
            </a:r>
          </a:p>
          <a:p>
            <a:pPr lvl="1"/>
            <a:r>
              <a:rPr lang="en-US" dirty="0" smtClean="0"/>
              <a:t>Make sure you are okay with all solutions you propose</a:t>
            </a:r>
          </a:p>
          <a:p>
            <a:pPr lvl="1"/>
            <a:r>
              <a:rPr lang="en-US" dirty="0" smtClean="0"/>
              <a:t>Frame the solutions in a positive way for your program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178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 Program Advisory Committee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600200"/>
            <a:ext cx="8595360" cy="4636008"/>
          </a:xfrm>
        </p:spPr>
        <p:txBody>
          <a:bodyPr>
            <a:normAutofit/>
          </a:bodyPr>
          <a:lstStyle/>
          <a:p>
            <a:r>
              <a:rPr lang="en-US" b="1" dirty="0" smtClean="0"/>
              <a:t>Possible issues</a:t>
            </a:r>
          </a:p>
          <a:p>
            <a:pPr lvl="1"/>
            <a:r>
              <a:rPr lang="en-US" dirty="0" smtClean="0"/>
              <a:t>Dr. Almond’s Reading Challenge</a:t>
            </a:r>
          </a:p>
          <a:p>
            <a:pPr lvl="2"/>
            <a:r>
              <a:rPr lang="en-US" dirty="0" smtClean="0"/>
              <a:t>Do we want to do it?</a:t>
            </a:r>
          </a:p>
          <a:p>
            <a:pPr lvl="2"/>
            <a:r>
              <a:rPr lang="en-US" dirty="0"/>
              <a:t>H</a:t>
            </a:r>
            <a:r>
              <a:rPr lang="en-US" dirty="0" smtClean="0"/>
              <a:t>ow do we set the goals?</a:t>
            </a:r>
          </a:p>
          <a:p>
            <a:pPr lvl="3"/>
            <a:r>
              <a:rPr lang="en-US" dirty="0" smtClean="0"/>
              <a:t>Individual student goals</a:t>
            </a:r>
          </a:p>
          <a:p>
            <a:pPr lvl="3"/>
            <a:r>
              <a:rPr lang="en-US" dirty="0" smtClean="0"/>
              <a:t>Class goal</a:t>
            </a:r>
          </a:p>
          <a:p>
            <a:pPr lvl="3"/>
            <a:r>
              <a:rPr lang="en-US" dirty="0" smtClean="0"/>
              <a:t>We set the goal vs. teachers set the goals</a:t>
            </a:r>
          </a:p>
          <a:p>
            <a:pPr marL="515239" lvl="3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Reorganizing the library</a:t>
            </a:r>
            <a:endParaRPr lang="en-US" dirty="0"/>
          </a:p>
          <a:p>
            <a:pPr lvl="2"/>
            <a:r>
              <a:rPr lang="en-US" dirty="0" smtClean="0"/>
              <a:t>Condensing sections – where is the best locations?</a:t>
            </a:r>
          </a:p>
          <a:p>
            <a:pPr marL="342202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Enhancing the curriculum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624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j04002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820738"/>
            <a:ext cx="3894137" cy="259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j040029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3175000"/>
            <a:ext cx="390207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159375" y="1768475"/>
            <a:ext cx="329882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2E2224"/>
                </a:solidFill>
              </a:rPr>
              <a:t>You can please some of the people some of the time…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990600" y="4124325"/>
            <a:ext cx="3286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2E2224"/>
                </a:solidFill>
              </a:rPr>
              <a:t>But you can’t please all of the people all of the time.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177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Thanks for coming!</a:t>
            </a:r>
            <a:endParaRPr lang="en-US" b="1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274320" y="1600200"/>
            <a:ext cx="8595360" cy="463600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Kimberly </a:t>
            </a:r>
            <a:r>
              <a:rPr lang="en-US" sz="2800" dirty="0"/>
              <a:t>Rose</a:t>
            </a:r>
          </a:p>
          <a:p>
            <a:pPr lvl="1"/>
            <a:r>
              <a:rPr lang="en-US" sz="2800" b="1" dirty="0" smtClean="0"/>
              <a:t>Email:  </a:t>
            </a:r>
            <a:r>
              <a:rPr lang="en-US" sz="2800" b="1" u="sng" dirty="0" smtClean="0"/>
              <a:t>roseka@puyallup.k12.wa.us</a:t>
            </a:r>
          </a:p>
          <a:p>
            <a:pPr lvl="1"/>
            <a:r>
              <a:rPr lang="en-US" sz="2800" b="1" dirty="0" smtClean="0"/>
              <a:t>Phone:  </a:t>
            </a:r>
            <a:r>
              <a:rPr lang="en-US" sz="2800" dirty="0" smtClean="0"/>
              <a:t>(253) 841-8670</a:t>
            </a:r>
            <a:endParaRPr lang="en-US" sz="2800" b="1" dirty="0"/>
          </a:p>
          <a:p>
            <a:endParaRPr lang="en-US" sz="2800" dirty="0"/>
          </a:p>
          <a:p>
            <a:r>
              <a:rPr lang="en-US" sz="2800" dirty="0">
                <a:solidFill>
                  <a:srgbClr val="000000"/>
                </a:solidFill>
                <a:cs typeface="Times New Roman" panose="02020603050405020304" pitchFamily="18" charset="0"/>
              </a:rPr>
              <a:t>All handouts may be obtained at:  </a:t>
            </a:r>
            <a:endParaRPr lang="en-US" sz="2800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b="1" u="sng" dirty="0" smtClean="0"/>
              <a:t>http</a:t>
            </a:r>
            <a:r>
              <a:rPr lang="en-US" sz="2600" b="1" u="sng" dirty="0"/>
              <a:t>://rosekimberly.webs.com/classes/classhome.html</a:t>
            </a:r>
            <a:endParaRPr lang="en-US" sz="2600" b="1" u="sng" dirty="0">
              <a:hlinkClick r:id="rId3"/>
            </a:endParaRPr>
          </a:p>
          <a:p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698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a monthly memo?</a:t>
            </a:r>
            <a:endParaRPr lang="en-US" dirty="0">
              <a:ln/>
              <a:gradFill flip="none">
                <a:gsLst>
                  <a:gs pos="0">
                    <a:schemeClr val="accent6">
                      <a:tint val="70000"/>
                      <a:shade val="100000"/>
                      <a:hueMod val="100000"/>
                      <a:satMod val="195000"/>
                    </a:schemeClr>
                  </a:gs>
                  <a:gs pos="46000">
                    <a:schemeClr val="accent6">
                      <a:tint val="70000"/>
                      <a:shade val="100000"/>
                      <a:hueMod val="100000"/>
                      <a:satMod val="195000"/>
                    </a:schemeClr>
                  </a:gs>
                  <a:gs pos="100000">
                    <a:schemeClr val="accent6">
                      <a:tint val="100000"/>
                      <a:shade val="60000"/>
                      <a:hueMod val="100000"/>
                      <a:satMod val="195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sz="quarter" idx="13"/>
          </p:nvPr>
        </p:nvSpPr>
        <p:spPr>
          <a:xfrm>
            <a:off x="274320" y="1524000"/>
            <a:ext cx="8595360" cy="4712208"/>
          </a:xfrm>
        </p:spPr>
        <p:txBody>
          <a:bodyPr/>
          <a:lstStyle/>
          <a:p>
            <a:r>
              <a:rPr lang="en-US" dirty="0" smtClean="0"/>
              <a:t>Lets staff (and parents) know what you’re teaching and doing in the library</a:t>
            </a:r>
          </a:p>
          <a:p>
            <a:endParaRPr lang="en-US" dirty="0" smtClean="0"/>
          </a:p>
          <a:p>
            <a:r>
              <a:rPr lang="en-US" dirty="0" smtClean="0"/>
              <a:t>Shows how the Library program ties to standards and evaluation programs</a:t>
            </a:r>
          </a:p>
          <a:p>
            <a:endParaRPr lang="en-US" dirty="0" smtClean="0"/>
          </a:p>
          <a:p>
            <a:r>
              <a:rPr lang="en-US" dirty="0" smtClean="0"/>
              <a:t>“Tooting your own horn”!</a:t>
            </a:r>
          </a:p>
          <a:p>
            <a:endParaRPr lang="en-US" dirty="0" smtClean="0"/>
          </a:p>
          <a:p>
            <a:r>
              <a:rPr lang="en-US" dirty="0" smtClean="0"/>
              <a:t>Can show the importance of the library within the school program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085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Week Memo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600200"/>
            <a:ext cx="8595360" cy="4636008"/>
          </a:xfrm>
        </p:spPr>
        <p:txBody>
          <a:bodyPr>
            <a:normAutofit/>
          </a:bodyPr>
          <a:lstStyle/>
          <a:p>
            <a:r>
              <a:rPr lang="en-US" b="1" dirty="0" smtClean="0"/>
              <a:t>Date</a:t>
            </a:r>
            <a:r>
              <a:rPr lang="en-US" b="1" dirty="0"/>
              <a:t>:</a:t>
            </a:r>
          </a:p>
          <a:p>
            <a:r>
              <a:rPr lang="en-US" b="1" dirty="0"/>
              <a:t>To: [Principal]</a:t>
            </a:r>
          </a:p>
          <a:p>
            <a:r>
              <a:rPr lang="en-US" b="1" dirty="0"/>
              <a:t>From: [Teacher-librarian]</a:t>
            </a:r>
          </a:p>
          <a:p>
            <a:r>
              <a:rPr lang="en-US" b="1" dirty="0"/>
              <a:t>cc: [Advisory Committee, building decision-making team? </a:t>
            </a:r>
            <a:r>
              <a:rPr lang="en-US" b="1" dirty="0" smtClean="0"/>
              <a:t>Assistant principal</a:t>
            </a:r>
            <a:r>
              <a:rPr lang="en-US" b="1" dirty="0"/>
              <a:t>?]</a:t>
            </a:r>
          </a:p>
          <a:p>
            <a:r>
              <a:rPr lang="en-US" b="1" dirty="0"/>
              <a:t>Re: The Library &amp; Information Program: Making a Difference </a:t>
            </a:r>
            <a:r>
              <a:rPr lang="en-US" b="1" dirty="0" smtClean="0"/>
              <a:t>in Student </a:t>
            </a:r>
            <a:r>
              <a:rPr lang="en-US" b="1" dirty="0"/>
              <a:t>Learning</a:t>
            </a:r>
          </a:p>
          <a:p>
            <a:pPr algn="r"/>
            <a:endParaRPr lang="en-US" sz="1200" dirty="0" smtClean="0"/>
          </a:p>
          <a:p>
            <a:pPr marL="0" indent="0" algn="r">
              <a:buNone/>
            </a:pPr>
            <a:r>
              <a:rPr lang="en-US" sz="1200" dirty="0" smtClean="0"/>
              <a:t>© 2006 M. Eisenberg</a:t>
            </a:r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496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Week Memo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74320" y="1600200"/>
            <a:ext cx="8595360" cy="4636008"/>
          </a:xfrm>
        </p:spPr>
        <p:txBody>
          <a:bodyPr>
            <a:normAutofit/>
          </a:bodyPr>
          <a:lstStyle/>
          <a:p>
            <a:r>
              <a:rPr lang="en-US" b="1" dirty="0" smtClean="0"/>
              <a:t>Part </a:t>
            </a:r>
            <a:r>
              <a:rPr lang="en-US" b="1" dirty="0"/>
              <a:t>1: (1-2 paragraphs) The purpose of the memo…</a:t>
            </a:r>
          </a:p>
          <a:p>
            <a:r>
              <a:rPr lang="en-US" b="1" dirty="0"/>
              <a:t>Part 2: (3-4 paragraphs) Describe major accomplishments of the </a:t>
            </a:r>
            <a:r>
              <a:rPr lang="en-US" b="1" dirty="0" smtClean="0"/>
              <a:t>library &amp; </a:t>
            </a:r>
            <a:r>
              <a:rPr lang="en-US" b="1" dirty="0"/>
              <a:t>information program for the 10 weeks. Refer to documentation </a:t>
            </a:r>
            <a:r>
              <a:rPr lang="en-US" b="1" dirty="0" smtClean="0"/>
              <a:t>- matrices</a:t>
            </a:r>
            <a:r>
              <a:rPr lang="en-US" b="1" dirty="0"/>
              <a:t>).</a:t>
            </a:r>
          </a:p>
          <a:p>
            <a:r>
              <a:rPr lang="en-US" b="1" dirty="0"/>
              <a:t>Part 3: (1-3 paragraphs) Describe goals and plans for the next 10 weeks</a:t>
            </a:r>
            <a:r>
              <a:rPr lang="en-US" b="1" dirty="0" smtClean="0"/>
              <a:t>.</a:t>
            </a:r>
          </a:p>
          <a:p>
            <a:pPr marL="0" indent="0" algn="r">
              <a:buNone/>
            </a:pPr>
            <a:endParaRPr lang="en-US" sz="1200" dirty="0" smtClean="0"/>
          </a:p>
          <a:p>
            <a:pPr marL="0" indent="0" algn="r">
              <a:buNone/>
            </a:pPr>
            <a:endParaRPr lang="en-US" sz="1200" dirty="0"/>
          </a:p>
          <a:p>
            <a:pPr marL="0" indent="0" algn="r">
              <a:buNone/>
            </a:pPr>
            <a:r>
              <a:rPr lang="en-US" sz="1200" dirty="0" smtClean="0"/>
              <a:t>© 2006 M. Eisenberg</a:t>
            </a:r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29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Examples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083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volution…  </a:t>
            </a:r>
            <a:r>
              <a:rPr lang="en-US" sz="4800" dirty="0" smtClean="0"/>
              <a:t>September 2008</a:t>
            </a:r>
            <a:endParaRPr lang="en-US" sz="4800" dirty="0"/>
          </a:p>
        </p:txBody>
      </p:sp>
      <p:pic>
        <p:nvPicPr>
          <p:cNvPr id="6" name="Content Placeholder 5" descr="September 2008 - 1.tiff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9" t="177" r="3" b="312"/>
          <a:stretch/>
        </p:blipFill>
        <p:spPr>
          <a:xfrm>
            <a:off x="533400" y="1523999"/>
            <a:ext cx="3818760" cy="4913587"/>
          </a:xfrm>
        </p:spPr>
      </p:pic>
      <p:pic>
        <p:nvPicPr>
          <p:cNvPr id="7" name="Picture 6" descr="September 2008 - 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524000"/>
            <a:ext cx="3810000" cy="49070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502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SOHO.thmx</Template>
  <TotalTime>288</TotalTime>
  <Words>1197</Words>
  <Application>Microsoft Office PowerPoint</Application>
  <PresentationFormat>On-screen Show (4:3)</PresentationFormat>
  <Paragraphs>241</Paragraphs>
  <Slides>46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Candara</vt:lpstr>
      <vt:lpstr>Tahoma</vt:lpstr>
      <vt:lpstr>Times New Roman</vt:lpstr>
      <vt:lpstr>Tunga</vt:lpstr>
      <vt:lpstr>Soho</vt:lpstr>
      <vt:lpstr>Monthly Memos and Advocacy</vt:lpstr>
      <vt:lpstr>Overview</vt:lpstr>
      <vt:lpstr>Monthly Memos</vt:lpstr>
      <vt:lpstr>I don’t have the time to do this!</vt:lpstr>
      <vt:lpstr>Why do a monthly memo?</vt:lpstr>
      <vt:lpstr>10 Week Memo</vt:lpstr>
      <vt:lpstr>10 Week Memo</vt:lpstr>
      <vt:lpstr>My Examples</vt:lpstr>
      <vt:lpstr>Evolution…  September 2008</vt:lpstr>
      <vt:lpstr>Evolution…  Annual Report 2008-2009</vt:lpstr>
      <vt:lpstr>Evolution…  October 2011</vt:lpstr>
      <vt:lpstr>Evolution…  October 2012</vt:lpstr>
      <vt:lpstr>Evolution…  October 2012</vt:lpstr>
      <vt:lpstr>Evolution…  January 2013</vt:lpstr>
      <vt:lpstr>Evolution…  September 2013</vt:lpstr>
      <vt:lpstr>Evolution…  September 2013</vt:lpstr>
      <vt:lpstr>Evolution…  September 2014</vt:lpstr>
      <vt:lpstr>Evolution…  October 2014</vt:lpstr>
      <vt:lpstr>Evolution…  October 2014</vt:lpstr>
      <vt:lpstr>Evolution…  January 2015</vt:lpstr>
      <vt:lpstr>Evolution…  January 2015</vt:lpstr>
      <vt:lpstr>Evolution…  September 2015</vt:lpstr>
      <vt:lpstr>Evolution…  January/February 2017</vt:lpstr>
      <vt:lpstr>What do I put for the administrative end of things…?</vt:lpstr>
      <vt:lpstr>Suggestions/Ideas:</vt:lpstr>
      <vt:lpstr>Suggestions/Ideas (ctd.):</vt:lpstr>
      <vt:lpstr>Suggestions/Ideas (ctd.):</vt:lpstr>
      <vt:lpstr>Suggestions/Ideas (ctd.):</vt:lpstr>
      <vt:lpstr>Who do I send it to?</vt:lpstr>
      <vt:lpstr>Send your memo to…</vt:lpstr>
      <vt:lpstr>How do I get started?</vt:lpstr>
      <vt:lpstr>START SMALL!!!!!</vt:lpstr>
      <vt:lpstr>PowerPoint Presentation</vt:lpstr>
      <vt:lpstr>Piktochart and infographics</vt:lpstr>
      <vt:lpstr>Piktochart</vt:lpstr>
      <vt:lpstr>Locked vs. Unlocked Elements</vt:lpstr>
      <vt:lpstr>Piktochart Pricing</vt:lpstr>
      <vt:lpstr>Piktochart Templates</vt:lpstr>
      <vt:lpstr>Piktochart PRO</vt:lpstr>
      <vt:lpstr>Advisory Committee</vt:lpstr>
      <vt:lpstr>LIT Program Advisory Committee</vt:lpstr>
      <vt:lpstr>LIT Program Advisory Committee</vt:lpstr>
      <vt:lpstr>LIT Program Advisory Committee</vt:lpstr>
      <vt:lpstr>LIT Program Advisory Committee</vt:lpstr>
      <vt:lpstr>PowerPoint Presentation</vt:lpstr>
      <vt:lpstr>Thanks for coming!</vt:lpstr>
    </vt:vector>
  </TitlesOfParts>
  <Manager/>
  <Company>Puyallup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Creativity Session</dc:title>
  <dc:subject/>
  <dc:creator>Rose, Kimberly A.</dc:creator>
  <cp:keywords/>
  <dc:description/>
  <cp:lastModifiedBy>Rose, Kimberly A.</cp:lastModifiedBy>
  <cp:revision>36</cp:revision>
  <cp:lastPrinted>2017-03-16T21:33:35Z</cp:lastPrinted>
  <dcterms:created xsi:type="dcterms:W3CDTF">2013-10-09T21:44:22Z</dcterms:created>
  <dcterms:modified xsi:type="dcterms:W3CDTF">2017-03-16T21:33:36Z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TC010184371033</vt:lpwstr>
  </property>
</Properties>
</file>